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56" r:id="rId2"/>
    <p:sldId id="257" r:id="rId3"/>
    <p:sldId id="258" r:id="rId4"/>
    <p:sldId id="271" r:id="rId5"/>
    <p:sldId id="272" r:id="rId6"/>
    <p:sldId id="259" r:id="rId7"/>
    <p:sldId id="269" r:id="rId8"/>
    <p:sldId id="270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savivaldybės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>
                  <c:v>5632</c:v>
                </c:pt>
                <c:pt idx="1">
                  <c:v>3565</c:v>
                </c:pt>
                <c:pt idx="2">
                  <c:v>2896</c:v>
                </c:pt>
                <c:pt idx="3">
                  <c:v>14472</c:v>
                </c:pt>
                <c:pt idx="4">
                  <c:v>15042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Nacionalinės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Lapas1!$C$2:$C$6</c:f>
              <c:numCache>
                <c:formatCode>General</c:formatCode>
                <c:ptCount val="5"/>
                <c:pt idx="0">
                  <c:v>5420</c:v>
                </c:pt>
                <c:pt idx="1">
                  <c:v>7159</c:v>
                </c:pt>
                <c:pt idx="2">
                  <c:v>21493</c:v>
                </c:pt>
                <c:pt idx="3">
                  <c:v>27385</c:v>
                </c:pt>
                <c:pt idx="4">
                  <c:v>60161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Lapas1!$D$2:$D$6</c:f>
              <c:numCache>
                <c:formatCode>General</c:formatCode>
                <c:ptCount val="5"/>
                <c:pt idx="0">
                  <c:v>69942</c:v>
                </c:pt>
                <c:pt idx="1">
                  <c:v>16376</c:v>
                </c:pt>
                <c:pt idx="2">
                  <c:v>32566</c:v>
                </c:pt>
                <c:pt idx="3">
                  <c:v>0</c:v>
                </c:pt>
                <c:pt idx="4">
                  <c:v>18535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614016"/>
        <c:axId val="175092800"/>
      </c:barChart>
      <c:catAx>
        <c:axId val="16661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5092800"/>
        <c:crosses val="autoZero"/>
        <c:auto val="1"/>
        <c:lblAlgn val="ctr"/>
        <c:lblOffset val="100"/>
        <c:noMultiLvlLbl val="0"/>
      </c:catAx>
      <c:valAx>
        <c:axId val="17509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614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Savivaldybės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>
                  <c:v>447</c:v>
                </c:pt>
                <c:pt idx="1">
                  <c:v>210</c:v>
                </c:pt>
                <c:pt idx="2">
                  <c:v>1847</c:v>
                </c:pt>
                <c:pt idx="3">
                  <c:v>1648</c:v>
                </c:pt>
                <c:pt idx="4">
                  <c:v>629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Nacionaliniuose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Lapas1!$C$2:$C$6</c:f>
              <c:numCache>
                <c:formatCode>General</c:formatCode>
                <c:ptCount val="5"/>
                <c:pt idx="0">
                  <c:v>274</c:v>
                </c:pt>
                <c:pt idx="1">
                  <c:v>358</c:v>
                </c:pt>
                <c:pt idx="2">
                  <c:v>445</c:v>
                </c:pt>
                <c:pt idx="3">
                  <c:v>430</c:v>
                </c:pt>
                <c:pt idx="4">
                  <c:v>845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cat>
            <c:numRef>
              <c:f>Lapas1!$A$2:$A$6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Lapas1!$D$2:$D$6</c:f>
              <c:numCache>
                <c:formatCode>General</c:formatCode>
                <c:ptCount val="5"/>
                <c:pt idx="0">
                  <c:v>686</c:v>
                </c:pt>
                <c:pt idx="1">
                  <c:v>81</c:v>
                </c:pt>
                <c:pt idx="2">
                  <c:v>567</c:v>
                </c:pt>
                <c:pt idx="3">
                  <c:v>0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45248"/>
        <c:axId val="140048576"/>
      </c:barChart>
      <c:catAx>
        <c:axId val="48245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048576"/>
        <c:crosses val="autoZero"/>
        <c:auto val="1"/>
        <c:lblAlgn val="ctr"/>
        <c:lblOffset val="100"/>
        <c:noMultiLvlLbl val="0"/>
      </c:catAx>
      <c:valAx>
        <c:axId val="140048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245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3AC1-9C29-4082-985E-40314874D22A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D464-9AAE-4C56-AEC3-3F4954E06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5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*5 projektai su jaunimu dirbančių organizacijų- </a:t>
            </a:r>
            <a:r>
              <a:rPr lang="lt-LT" b="1" dirty="0" smtClean="0"/>
              <a:t>1400 </a:t>
            </a:r>
            <a:r>
              <a:rPr lang="lt-LT" b="1" dirty="0" err="1" smtClean="0"/>
              <a:t>eur</a:t>
            </a:r>
            <a:r>
              <a:rPr lang="lt-LT" b="1" dirty="0" smtClean="0"/>
              <a:t>; 881 dalyvis  </a:t>
            </a:r>
            <a:r>
              <a:rPr lang="lt-LT" dirty="0" smtClean="0"/>
              <a:t>(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Lietuvos šaulių sąjungos Alfonso Smetonos šaulių 5-oji rinktinė 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Kriaunų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kaimo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bendruomenė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klubas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Obeliai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Asociacija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klubas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,,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Pandėlio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SK“ 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Rokiškio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Rajono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Jaunųjų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Ūkininkų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Asociacija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**Lietuvos šaulių sąjungos , Panevėžio Alfonso Smetonos šaulių 5-oji rinktinė (1 projektas, 600 </a:t>
            </a:r>
            <a:r>
              <a:rPr lang="lt-L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97 jaunieji šauliai)</a:t>
            </a:r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3D464-9AAE-4C56-AEC3-3F4954E0641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tačiakampis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Stačiakampis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Stačiakampis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Stačiakampis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Stačiakampis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Suapvalintas stačiakamp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Suapvalintas stačiakamp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tačiakampis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6" name="Datos vietos rezervavimo ženklas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8" name="Poraštės vietos rezervavimo ženklas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tačiakampis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tačiakampis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Stačiakampis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Stačiakampis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Stačiakampis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Suapvalintas stačiakamp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Suapvalintas stačiakamp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Stačiakampis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Stačiakampis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Stačiakampis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Stačiakampis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Stačiakampis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Stačiakampis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C8DDDC4-DD48-4308-A7E0-98165D63D553}" type="datetimeFigureOut">
              <a:rPr lang="lt-LT" smtClean="0"/>
              <a:pPr/>
              <a:t>2017-12-22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kiskis.lt/" TargetMode="External"/><Relationship Id="rId3" Type="http://schemas.openxmlformats.org/officeDocument/2006/relationships/hyperlink" Target="https://www.facebook.com/jaunujulyderiuklubas/?fref=ts" TargetMode="External"/><Relationship Id="rId7" Type="http://schemas.openxmlformats.org/officeDocument/2006/relationships/hyperlink" Target="http://www.grokiskis.lt/" TargetMode="External"/><Relationship Id="rId2" Type="http://schemas.openxmlformats.org/officeDocument/2006/relationships/hyperlink" Target="http://www.rokiskiosirena.lt/2017-07-1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kiskiosirena.lt/" TargetMode="External"/><Relationship Id="rId5" Type="http://schemas.openxmlformats.org/officeDocument/2006/relationships/hyperlink" Target="http://www.apvalusstalas.lt/" TargetMode="External"/><Relationship Id="rId4" Type="http://schemas.openxmlformats.org/officeDocument/2006/relationships/hyperlink" Target="https://www.facebook.com/rokiskio.jaunimocentras" TargetMode="External"/><Relationship Id="rId9" Type="http://schemas.openxmlformats.org/officeDocument/2006/relationships/hyperlink" Target="http://www.rjc.lt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valusstalas.lt/stovyklaatjunk/" TargetMode="External"/><Relationship Id="rId2" Type="http://schemas.openxmlformats.org/officeDocument/2006/relationships/hyperlink" Target="http://www.apvalusstalas.lt/tarptautiniai-jaunimo-mainai-mindful-entrepreneurship-patirtis-kuria-sunku-nusakyti-zodzia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jc.lt/atviras-darbas-su-jaunimu/rrmt-472/lt/" TargetMode="External"/><Relationship Id="rId4" Type="http://schemas.openxmlformats.org/officeDocument/2006/relationships/hyperlink" Target="http://www.apvalusstalas.lt/jlk-stovkla-nuo-nulio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tar.lt/portal/legalAct.html?documentId=TAR.114827D355B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min.l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sz="2200" b="1" dirty="0" smtClean="0"/>
              <a:t>ROKIŠKIO RAJONO JAUNIMO, SU JAUNIMU DIRBANČIŲ ORGANIZACIJŲ, NEFORMALIŲ JAUNIMO GRUPIŲ IR JAUNIMO POLITIKOS SRITYJE DIRBANČIŲ JAUNIMO CENTRŲ/JAUNIMO ERDVIŲ PROJEKTINĖS VEIKLOS ORGANIZAVIMO 2017 metais apklausos  rezultatų pristatymas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lt-LT" sz="2000" dirty="0" smtClean="0"/>
              <a:t>Jaunimo reikalų tarybos posėdis</a:t>
            </a:r>
          </a:p>
          <a:p>
            <a:pPr algn="r"/>
            <a:r>
              <a:rPr lang="lt-LT" sz="2000" dirty="0" smtClean="0"/>
              <a:t>JRK Danutė </a:t>
            </a:r>
            <a:r>
              <a:rPr lang="lt-LT" sz="2000" dirty="0" err="1" smtClean="0"/>
              <a:t>Kniazytė</a:t>
            </a:r>
            <a:endParaRPr lang="lt-LT" sz="2000" dirty="0" smtClean="0"/>
          </a:p>
          <a:p>
            <a:pPr algn="r"/>
            <a:r>
              <a:rPr lang="lt-LT" sz="2000" dirty="0" smtClean="0"/>
              <a:t>2017 12 27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dirty="0" smtClean="0"/>
              <a:t>4. </a:t>
            </a:r>
            <a:r>
              <a:rPr lang="lt-LT" sz="2400" b="1" dirty="0" smtClean="0"/>
              <a:t>Visuomenės informavimą apie  svarbiausias jaunimo veiklas</a:t>
            </a:r>
            <a:r>
              <a:rPr lang="lt-LT" sz="2400" dirty="0" smtClean="0"/>
              <a:t>  2017 metais įgyvendinant  aukščiau paminėtus projektus </a:t>
            </a:r>
            <a:r>
              <a:rPr lang="lt-LT" sz="2400" b="1" dirty="0" smtClean="0"/>
              <a:t>vykdė visos organizacijos, pateikusios ataskaitas</a:t>
            </a:r>
            <a:r>
              <a:rPr lang="lt-LT" sz="2400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spaudą  </a:t>
            </a:r>
            <a:r>
              <a:rPr lang="lt-LT" sz="2000" dirty="0" smtClean="0"/>
              <a:t>(regioniniai, nacionaliniai laikraščiai, žurnalai , informaciniai leidiniai)- </a:t>
            </a:r>
            <a:r>
              <a:rPr lang="lt-LT" sz="2000" b="1" dirty="0" smtClean="0"/>
              <a:t>12 </a:t>
            </a:r>
            <a:r>
              <a:rPr lang="lt-LT" sz="1600" dirty="0" smtClean="0"/>
              <a:t>(2016 m. 19) </a:t>
            </a:r>
            <a:r>
              <a:rPr lang="lt-LT" sz="2000" b="1" dirty="0" smtClean="0"/>
              <a:t>straipsnių, žinučių rajono spaudoje- Rokiškio sirena, Gimtasis Rokiškis;</a:t>
            </a:r>
            <a:r>
              <a:rPr lang="lt-LT" sz="2000" b="1" dirty="0"/>
              <a:t> „Rokiškio Sirena“, Nr. 73, 2017-09-15. </a:t>
            </a:r>
            <a:endParaRPr lang="en-US" sz="2000" dirty="0"/>
          </a:p>
          <a:p>
            <a:r>
              <a:rPr lang="lt-LT" sz="2000" b="1" dirty="0"/>
              <a:t>GR Nr. 78 2017-07-15</a:t>
            </a:r>
            <a:endParaRPr lang="en-US" sz="2000" dirty="0"/>
          </a:p>
          <a:p>
            <a:r>
              <a:rPr lang="lt-LT" sz="2000" b="1" dirty="0"/>
              <a:t>GR Nr. 95 2017-08-26</a:t>
            </a:r>
            <a:endParaRPr lang="en-US" sz="2000" dirty="0"/>
          </a:p>
          <a:p>
            <a:r>
              <a:rPr lang="lt-LT" sz="2000" b="1" u="sng" dirty="0" err="1">
                <a:hlinkClick r:id="rId2"/>
              </a:rPr>
              <a:t>www.rokiskiosirena.lt</a:t>
            </a:r>
            <a:r>
              <a:rPr lang="lt-LT" sz="2000" b="1" u="sng" dirty="0">
                <a:hlinkClick r:id="rId2"/>
              </a:rPr>
              <a:t>/2017-07-14.pdf</a:t>
            </a:r>
            <a:r>
              <a:rPr lang="lt-LT" sz="2000" b="1" dirty="0"/>
              <a:t> Nr. 55</a:t>
            </a:r>
            <a:endParaRPr lang="en-US" sz="2000" dirty="0"/>
          </a:p>
          <a:p>
            <a:r>
              <a:rPr lang="lt-LT" sz="2000" b="1" dirty="0"/>
              <a:t>Dar 2 straipsniai bus gruodžio mėn.</a:t>
            </a:r>
            <a:endParaRPr lang="en-US" sz="2000" dirty="0" smtClean="0"/>
          </a:p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socialinius tinklus </a:t>
            </a:r>
            <a:r>
              <a:rPr lang="lt-LT" sz="2000" dirty="0" smtClean="0"/>
              <a:t>/ </a:t>
            </a:r>
            <a:r>
              <a:rPr lang="lt-LT" sz="2000" dirty="0" err="1" smtClean="0"/>
              <a:t>medijas</a:t>
            </a:r>
            <a:r>
              <a:rPr lang="lt-LT" sz="2000" dirty="0" smtClean="0"/>
              <a:t> (</a:t>
            </a:r>
            <a:r>
              <a:rPr lang="lt-LT" sz="2000" dirty="0" err="1" smtClean="0"/>
              <a:t>facebook</a:t>
            </a:r>
            <a:r>
              <a:rPr lang="lt-LT" sz="2000" dirty="0" smtClean="0"/>
              <a:t>, ir kt. )</a:t>
            </a:r>
            <a:r>
              <a:rPr lang="en-US" sz="2000" dirty="0" smtClean="0"/>
              <a:t> </a:t>
            </a:r>
            <a:r>
              <a:rPr lang="lt-LT" sz="2000" dirty="0" smtClean="0"/>
              <a:t>-</a:t>
            </a:r>
            <a:r>
              <a:rPr lang="lt-LT" sz="2000" b="1" dirty="0" smtClean="0"/>
              <a:t>85</a:t>
            </a:r>
            <a:r>
              <a:rPr lang="lt-LT" sz="2000" dirty="0" smtClean="0"/>
              <a:t> </a:t>
            </a:r>
            <a:r>
              <a:rPr lang="lt-LT" sz="1600" dirty="0" smtClean="0"/>
              <a:t>(2016 m. 30) </a:t>
            </a:r>
            <a:r>
              <a:rPr lang="lt-LT" sz="2000" b="1" dirty="0" err="1" smtClean="0"/>
              <a:t>žinu</a:t>
            </a:r>
            <a:r>
              <a:rPr lang="en-US" sz="2000" b="1" dirty="0" smtClean="0"/>
              <a:t>t</a:t>
            </a:r>
            <a:r>
              <a:rPr lang="lt-LT" sz="2000" b="1" dirty="0" smtClean="0"/>
              <a:t>ės,</a:t>
            </a:r>
            <a:r>
              <a:rPr lang="lt-LT" sz="2000" dirty="0" smtClean="0"/>
              <a:t> straipsniai socialinėse </a:t>
            </a:r>
            <a:r>
              <a:rPr lang="lt-LT" sz="2000" dirty="0" err="1" smtClean="0"/>
              <a:t>medijose</a:t>
            </a:r>
            <a:r>
              <a:rPr lang="lt-LT" sz="2000" dirty="0" smtClean="0"/>
              <a:t> </a:t>
            </a:r>
            <a:r>
              <a:rPr lang="lt-LT" sz="1800" b="1" u="sng" dirty="0">
                <a:hlinkClick r:id="rId3"/>
              </a:rPr>
              <a:t>https://www.facebook.com/jaunujulyderiuklubas/?</a:t>
            </a:r>
            <a:r>
              <a:rPr lang="lt-LT" sz="1800" b="1" u="sng" dirty="0" smtClean="0">
                <a:hlinkClick r:id="rId3"/>
              </a:rPr>
              <a:t>fref=ts</a:t>
            </a:r>
            <a:r>
              <a:rPr lang="lt-LT" sz="2000" dirty="0" smtClean="0"/>
              <a:t> </a:t>
            </a:r>
            <a:r>
              <a:rPr lang="lt-LT" sz="2000" u="sng" dirty="0" smtClean="0">
                <a:hlinkClick r:id="rId4"/>
              </a:rPr>
              <a:t>https://www.facebook.com/rokiskio.jaunimocentras</a:t>
            </a:r>
            <a:r>
              <a:rPr lang="lt-LT" sz="2000" dirty="0" smtClean="0"/>
              <a:t> ;</a:t>
            </a:r>
            <a:endParaRPr lang="en-US" sz="2000" dirty="0" smtClean="0"/>
          </a:p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įstaigų, organizacijų internetinius pusla</a:t>
            </a:r>
            <a:r>
              <a:rPr lang="lt-LT" sz="2000" dirty="0" smtClean="0"/>
              <a:t>pius  (nurodyti internetinius puslapius)- </a:t>
            </a:r>
            <a:r>
              <a:rPr lang="lt-LT" sz="2000" b="1" dirty="0" smtClean="0"/>
              <a:t>45</a:t>
            </a:r>
            <a:r>
              <a:rPr lang="lt-LT" sz="2000" dirty="0" smtClean="0"/>
              <a:t> </a:t>
            </a:r>
            <a:r>
              <a:rPr lang="lt-LT" sz="1500" dirty="0" smtClean="0"/>
              <a:t>(2016 m.-29) </a:t>
            </a:r>
            <a:r>
              <a:rPr lang="lt-LT" sz="2000" b="1" dirty="0" smtClean="0"/>
              <a:t>informaciniai straipsniai, žinutės:</a:t>
            </a:r>
          </a:p>
          <a:p>
            <a:r>
              <a:rPr lang="lt-LT" sz="1800" b="1" u="sng" dirty="0" err="1" smtClean="0">
                <a:hlinkClick r:id="rId5"/>
              </a:rPr>
              <a:t>www.apvalusstalas.lt</a:t>
            </a:r>
            <a:r>
              <a:rPr lang="lt-LT" sz="1800" b="1" dirty="0" smtClean="0"/>
              <a:t> </a:t>
            </a:r>
            <a:r>
              <a:rPr lang="lt-LT" sz="1800" b="1" u="sng" dirty="0" err="1" smtClean="0">
                <a:hlinkClick r:id="rId6"/>
              </a:rPr>
              <a:t>www.rokiskiosirena.lt</a:t>
            </a:r>
            <a:r>
              <a:rPr lang="lt-LT" sz="1800" dirty="0"/>
              <a:t> </a:t>
            </a:r>
            <a:r>
              <a:rPr lang="lt-LT" sz="1800" b="1" u="sng" dirty="0" err="1" smtClean="0">
                <a:hlinkClick r:id="rId7"/>
              </a:rPr>
              <a:t>www.grokiskis.lt</a:t>
            </a:r>
            <a:endParaRPr lang="en-US" sz="1800" dirty="0"/>
          </a:p>
          <a:p>
            <a:r>
              <a:rPr lang="lt-LT" sz="1800" b="1" u="sng" dirty="0" err="1" smtClean="0">
                <a:hlinkClick r:id="rId8"/>
              </a:rPr>
              <a:t>www.rokiskis.lt</a:t>
            </a:r>
            <a:r>
              <a:rPr lang="lt-LT" sz="1800" b="1" u="sng" dirty="0" smtClean="0"/>
              <a:t>  </a:t>
            </a:r>
            <a:r>
              <a:rPr lang="lt-LT" sz="1800" b="1" dirty="0" err="1" smtClean="0">
                <a:hlinkClick r:id="rId9"/>
              </a:rPr>
              <a:t>www.rjc.lt</a:t>
            </a:r>
            <a:r>
              <a:rPr lang="lt-LT" sz="1800" b="1" dirty="0" smtClean="0"/>
              <a:t> </a:t>
            </a:r>
            <a:endParaRPr lang="lt-LT" sz="1800" b="1" u="sng" dirty="0" smtClean="0"/>
          </a:p>
          <a:p>
            <a:endParaRPr lang="en-US" sz="18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b="1" dirty="0" smtClean="0"/>
              <a:t>5. Jaunimo įtraukimas  į aktyvią jaunimo veiklą/projektą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įtraukta savanorių </a:t>
            </a:r>
            <a:r>
              <a:rPr lang="lt-LT" dirty="0" smtClean="0"/>
              <a:t>– 20 </a:t>
            </a:r>
            <a:r>
              <a:rPr lang="lt-LT" sz="1400" dirty="0" smtClean="0"/>
              <a:t>(2016 m. 48);</a:t>
            </a:r>
            <a:endParaRPr lang="en-US" sz="1400" dirty="0" smtClean="0"/>
          </a:p>
          <a:p>
            <a:r>
              <a:rPr lang="lt-LT" dirty="0" smtClean="0"/>
              <a:t>savanorių, kurie nesimoko ir </a:t>
            </a:r>
            <a:r>
              <a:rPr lang="lt-LT" dirty="0" smtClean="0"/>
              <a:t>nedirba - 2 </a:t>
            </a:r>
            <a:r>
              <a:rPr lang="lt-LT" sz="1400" dirty="0" smtClean="0"/>
              <a:t>(2016 m.1</a:t>
            </a:r>
            <a:r>
              <a:rPr lang="lt-LT" sz="1400" dirty="0" smtClean="0"/>
              <a:t>;</a:t>
            </a:r>
            <a:endParaRPr lang="en-US" sz="1400" dirty="0" smtClean="0"/>
          </a:p>
          <a:p>
            <a:r>
              <a:rPr lang="lt-LT" dirty="0" smtClean="0"/>
              <a:t>NEET (niekur nesimokančių, nedirbančių, nedalyvaujančių ) jaunų </a:t>
            </a:r>
            <a:r>
              <a:rPr lang="lt-LT" dirty="0" smtClean="0"/>
              <a:t>žmonių- 11 </a:t>
            </a:r>
            <a:r>
              <a:rPr lang="lt-LT" sz="1400" dirty="0" smtClean="0"/>
              <a:t>(2016 m. -2);</a:t>
            </a:r>
            <a:endParaRPr lang="en-US" sz="1400" dirty="0" smtClean="0"/>
          </a:p>
          <a:p>
            <a:r>
              <a:rPr lang="lt-LT" dirty="0" smtClean="0"/>
              <a:t>anksčiau nedalyvavusių jaunų </a:t>
            </a:r>
            <a:r>
              <a:rPr lang="lt-LT" dirty="0" smtClean="0"/>
              <a:t>žmonių- 100 </a:t>
            </a:r>
            <a:r>
              <a:rPr lang="lt-LT" sz="1400" dirty="0" smtClean="0"/>
              <a:t>(2016 m.-333);</a:t>
            </a:r>
            <a:endParaRPr lang="en-US" sz="1400" dirty="0" smtClean="0"/>
          </a:p>
          <a:p>
            <a:r>
              <a:rPr lang="lt-LT" dirty="0" smtClean="0"/>
              <a:t>sukurtų naujų jaunimo organizacijų struktūrinių </a:t>
            </a:r>
            <a:r>
              <a:rPr lang="lt-LT" dirty="0" smtClean="0"/>
              <a:t>padalinių- 3 </a:t>
            </a:r>
            <a:r>
              <a:rPr lang="lt-LT" sz="1400" dirty="0" smtClean="0"/>
              <a:t>(2016 m. -1).</a:t>
            </a:r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dirty="0" smtClean="0"/>
              <a:t>6. </a:t>
            </a:r>
            <a:r>
              <a:rPr lang="lt-LT" sz="2800" dirty="0" err="1" smtClean="0"/>
              <a:t>Tarpinstitucinis</a:t>
            </a:r>
            <a:r>
              <a:rPr lang="lt-LT" sz="2800" dirty="0" smtClean="0"/>
              <a:t>/tarpžinybinis  bendradarbiavimas, t.y.  </a:t>
            </a:r>
            <a:r>
              <a:rPr lang="lt-LT" sz="2800" b="1" dirty="0" smtClean="0"/>
              <a:t>pasirašytų bendradarbiavimo sutarčių skaičius- 7: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Savivaldybės biudžetinėmis įstaigomis (seniūnijomis, </a:t>
            </a:r>
            <a:r>
              <a:rPr lang="lt-LT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švietimo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kultūros, socialinėmis, sveikatos ir kt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– 5 </a:t>
            </a:r>
            <a:r>
              <a:rPr lang="lt-LT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(2016 m. -2).</a:t>
            </a:r>
          </a:p>
          <a:p>
            <a:pPr marL="109728" indent="0">
              <a:buNone/>
            </a:pPr>
            <a:endParaRPr lang="en-US" sz="1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>
                <a:solidFill>
                  <a:schemeClr val="accent6"/>
                </a:solidFill>
              </a:rPr>
              <a:t>Verslo </a:t>
            </a:r>
            <a:r>
              <a:rPr lang="lt-LT" sz="2400" b="1" dirty="0" smtClean="0">
                <a:solidFill>
                  <a:schemeClr val="accent6"/>
                </a:solidFill>
              </a:rPr>
              <a:t>organizacijomis- </a:t>
            </a:r>
            <a:r>
              <a:rPr lang="lt-LT" sz="2400" dirty="0" smtClean="0">
                <a:solidFill>
                  <a:schemeClr val="accent6"/>
                </a:solidFill>
              </a:rPr>
              <a:t>3 </a:t>
            </a:r>
            <a:r>
              <a:rPr lang="lt-LT" sz="1400" dirty="0" smtClean="0">
                <a:solidFill>
                  <a:schemeClr val="accent6"/>
                </a:solidFill>
              </a:rPr>
              <a:t>(2016 m. – 0).</a:t>
            </a:r>
          </a:p>
          <a:p>
            <a:pPr marL="109728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r>
              <a:rPr lang="lt-LT" sz="2400" b="1" dirty="0" smtClean="0">
                <a:solidFill>
                  <a:schemeClr val="accent6"/>
                </a:solidFill>
              </a:rPr>
              <a:t>Su kitais partneriais </a:t>
            </a:r>
            <a:r>
              <a:rPr lang="lt-LT" sz="2400" b="1" dirty="0" smtClean="0">
                <a:solidFill>
                  <a:schemeClr val="accent6"/>
                </a:solidFill>
              </a:rPr>
              <a:t>-4 </a:t>
            </a:r>
            <a:r>
              <a:rPr lang="lt-LT" sz="1400" dirty="0" smtClean="0"/>
              <a:t>(2016 m.-5).</a:t>
            </a:r>
            <a:endParaRPr lang="en-US" sz="14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b="1" dirty="0" smtClean="0"/>
              <a:t>7</a:t>
            </a:r>
            <a:r>
              <a:rPr lang="lt-LT" sz="2800" dirty="0" smtClean="0"/>
              <a:t>. </a:t>
            </a:r>
            <a:r>
              <a:rPr lang="lt-LT" sz="2800" b="1" dirty="0" smtClean="0"/>
              <a:t>Labiausiai  pavykęs organizacijos  projektas </a:t>
            </a:r>
            <a:r>
              <a:rPr lang="lt-LT" sz="2800" b="1" dirty="0" smtClean="0"/>
              <a:t>2017 </a:t>
            </a:r>
            <a:r>
              <a:rPr lang="lt-LT" sz="2800" b="1" dirty="0" smtClean="0"/>
              <a:t>m.   (galite pateikti tik nuorodą, jei yra pristatymas internetinėje erdvėje): </a:t>
            </a:r>
            <a:endParaRPr lang="en-US" sz="28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b="1" u="sng" dirty="0">
                <a:hlinkClick r:id="rId2"/>
              </a:rPr>
              <a:t>http://www.apvalusstalas.lt/tarptautiniai-jaunimo-mainai-mindful-entrepreneurship-patirtis-kuria-sunku-nusakyti-zodziais/</a:t>
            </a:r>
            <a:endParaRPr lang="en-US" dirty="0"/>
          </a:p>
          <a:p>
            <a:r>
              <a:rPr lang="lt-LT" b="1" u="sng" dirty="0">
                <a:hlinkClick r:id="rId3"/>
              </a:rPr>
              <a:t>http://www.apvalusstalas.lt/stovyklaatjunk/</a:t>
            </a:r>
            <a:endParaRPr lang="en-US" dirty="0"/>
          </a:p>
          <a:p>
            <a:r>
              <a:rPr lang="lt-LT" b="1" dirty="0">
                <a:hlinkClick r:id="rId4"/>
              </a:rPr>
              <a:t>http://www.apvalusstalas.lt/jlk-stovkla-nuo-nulio</a:t>
            </a:r>
            <a:r>
              <a:rPr lang="lt-LT" b="1" dirty="0" smtClean="0">
                <a:hlinkClick r:id="rId4"/>
              </a:rPr>
              <a:t>/</a:t>
            </a:r>
            <a:endParaRPr lang="lt-LT" b="1" dirty="0" smtClean="0"/>
          </a:p>
          <a:p>
            <a:r>
              <a:rPr lang="lt-LT" b="1" u="sng" dirty="0">
                <a:hlinkClick r:id="rId5"/>
              </a:rPr>
              <a:t>http://rjc.lt/atviras-darbas-su-jaunimu/rrmt-472/lt/</a:t>
            </a:r>
            <a:r>
              <a:rPr lang="lt-LT" b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b="1" dirty="0" smtClean="0"/>
              <a:t>8. Informaciją apie kiekvieną į RJO sąjungą „Apvalus stalas“  įeinančią organizaciją. 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777194"/>
              </p:ext>
            </p:extLst>
          </p:nvPr>
        </p:nvGraphicFramePr>
        <p:xfrm>
          <a:off x="457200" y="1600200"/>
          <a:ext cx="6858000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271738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Nr.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pavadinimas</a:t>
                      </a:r>
                      <a:endParaRPr 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vadovo vardas, pavardė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narių skaičius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Pastabos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Grožio mokykla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Birutė Bagdonienė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24 </a:t>
                      </a:r>
                      <a:r>
                        <a:rPr lang="lt-LT" sz="1200" dirty="0" smtClean="0"/>
                        <a:t>(2016 m.-35)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AJC “Baltų ainiai”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Aleksandras </a:t>
                      </a:r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Melnikovas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lt-LT" sz="1200" dirty="0" smtClean="0">
                          <a:solidFill>
                            <a:srgbClr val="FF0000"/>
                          </a:solidFill>
                        </a:rPr>
                        <a:t>(2016 m. -12)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Neaktyvus narys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err="1" smtClean="0">
                          <a:solidFill>
                            <a:schemeClr val="tx1"/>
                          </a:solidFill>
                        </a:rPr>
                        <a:t>Sėlos</a:t>
                      </a:r>
                      <a:r>
                        <a:rPr lang="lt-LT" sz="1400" dirty="0" smtClean="0">
                          <a:solidFill>
                            <a:schemeClr val="tx1"/>
                          </a:solidFill>
                        </a:rPr>
                        <a:t> Romuva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chemeClr val="tx1"/>
                          </a:solidFill>
                        </a:rPr>
                        <a:t>Violeta Kazlauskienė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71 </a:t>
                      </a:r>
                      <a:r>
                        <a:rPr lang="lt-LT" sz="1200" dirty="0" smtClean="0">
                          <a:solidFill>
                            <a:schemeClr val="tx1"/>
                          </a:solidFill>
                        </a:rPr>
                        <a:t>(2016 m. 48)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Medeina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Virginija </a:t>
                      </a:r>
                      <a:r>
                        <a:rPr lang="lt-LT" sz="1400" dirty="0" err="1" smtClean="0"/>
                        <a:t>Gudonienė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26 </a:t>
                      </a:r>
                      <a:r>
                        <a:rPr lang="lt-LT" sz="1200" dirty="0" smtClean="0"/>
                        <a:t>(2016 m. -21)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Deimantas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Arūnas Krasauskas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lt-LT" sz="1200" dirty="0" smtClean="0">
                          <a:solidFill>
                            <a:srgbClr val="FF0000"/>
                          </a:solidFill>
                        </a:rPr>
                        <a:t>(2016 m. nebuvo</a:t>
                      </a:r>
                      <a:r>
                        <a:rPr lang="lt-LT" sz="1200" baseline="0" dirty="0" smtClean="0">
                          <a:solidFill>
                            <a:srgbClr val="FF0000"/>
                          </a:solidFill>
                        </a:rPr>
                        <a:t> duomenų)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Neaktyvus narys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6.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Ateities vardan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Diana </a:t>
                      </a:r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Kančienė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lt-LT" sz="1200" dirty="0" smtClean="0">
                          <a:solidFill>
                            <a:srgbClr val="FF0000"/>
                          </a:solidFill>
                        </a:rPr>
                        <a:t> (2016 m. nebuvo</a:t>
                      </a:r>
                      <a:r>
                        <a:rPr lang="lt-LT" sz="1200" baseline="0" dirty="0" smtClean="0">
                          <a:solidFill>
                            <a:srgbClr val="FF0000"/>
                          </a:solidFill>
                        </a:rPr>
                        <a:t> duomenų)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Neaktyvus narys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/>
                        <a:t>Iš viso narių:</a:t>
                      </a:r>
                      <a:endParaRPr lang="en-US" sz="1400" dirty="0" smtClean="0"/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121 </a:t>
                      </a:r>
                      <a:r>
                        <a:rPr lang="lt-LT" sz="1200" dirty="0" smtClean="0">
                          <a:solidFill>
                            <a:srgbClr val="FF0000"/>
                          </a:solidFill>
                        </a:rPr>
                        <a:t>(2016 m. -131)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JPP įstatymo 10 straipsnis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000" dirty="0" smtClean="0"/>
          </a:p>
          <a:p>
            <a:r>
              <a:rPr lang="lt-LT" sz="2000" b="1" dirty="0" smtClean="0"/>
              <a:t>10 straipsnis. Lietuvos ir regioninės jaunimo organizacijų tarybos</a:t>
            </a:r>
            <a:endParaRPr lang="en-US" sz="2000" dirty="0" smtClean="0"/>
          </a:p>
          <a:p>
            <a:r>
              <a:rPr lang="lt-LT" sz="2000" dirty="0" smtClean="0"/>
              <a:t>1. Lietuvos ir regioninės jaunimo organizacijų tarybos </a:t>
            </a:r>
            <a:r>
              <a:rPr lang="lt-LT" sz="2000" dirty="0" smtClean="0">
                <a:solidFill>
                  <a:srgbClr val="FF0000"/>
                </a:solidFill>
              </a:rPr>
              <a:t>koordinuoja jaunimo organizacijų vienijimąsi bendradarbiavimo</a:t>
            </a:r>
            <a:r>
              <a:rPr lang="lt-LT" sz="2000" dirty="0" smtClean="0"/>
              <a:t>, keitimosi informacija, organizacijų galimybių stiprinimo, pozityvaus požiūrio į visuomeninę veiklą formavimo srityse. </a:t>
            </a:r>
            <a:endParaRPr lang="en-US" sz="2000" dirty="0" smtClean="0"/>
          </a:p>
          <a:p>
            <a:r>
              <a:rPr lang="lt-LT" sz="2000" dirty="0" smtClean="0"/>
              <a:t>2. Lietuvos ir regioninių jaunimo organizacijų tarybų veiklos tikslai:</a:t>
            </a:r>
            <a:endParaRPr lang="en-US" sz="2000" dirty="0" smtClean="0"/>
          </a:p>
          <a:p>
            <a:r>
              <a:rPr lang="lt-LT" sz="2000" dirty="0" smtClean="0"/>
              <a:t>1) skatinti pozityvias jaunimo iniciatyvas;</a:t>
            </a:r>
            <a:endParaRPr lang="en-US" sz="2000" dirty="0" smtClean="0"/>
          </a:p>
          <a:p>
            <a:r>
              <a:rPr lang="lt-LT" sz="2000" dirty="0" smtClean="0"/>
              <a:t>2) skatinti jaunimo savitarpio supratimą ir bendradarbiavimą;</a:t>
            </a:r>
            <a:endParaRPr lang="en-US" sz="2000" dirty="0" smtClean="0"/>
          </a:p>
          <a:p>
            <a:r>
              <a:rPr lang="lt-LT" sz="2000" dirty="0" smtClean="0"/>
              <a:t>3) skatinti visuomenei ir valstybei naudingą jaunimo veiklą;</a:t>
            </a:r>
            <a:endParaRPr lang="en-US" sz="2000" dirty="0" smtClean="0"/>
          </a:p>
          <a:p>
            <a:r>
              <a:rPr lang="lt-LT" sz="2000" dirty="0" smtClean="0"/>
              <a:t>4) inicijuoti bei skatinti aktyvų jaunimo dalyvavimą visuomeniniame ir pilietiniame gyvenime;</a:t>
            </a:r>
            <a:endParaRPr lang="en-US" sz="2000" dirty="0" smtClean="0"/>
          </a:p>
          <a:p>
            <a:r>
              <a:rPr lang="lt-LT" sz="2000" dirty="0" smtClean="0"/>
              <a:t>5) </a:t>
            </a:r>
            <a:r>
              <a:rPr lang="lt-LT" sz="2000" b="1" dirty="0" smtClean="0">
                <a:solidFill>
                  <a:srgbClr val="FF0000"/>
                </a:solidFill>
              </a:rPr>
              <a:t>atstovauti jaunimo interesams valstybės ir savivaldybių institucijose ir įstaigose</a:t>
            </a:r>
            <a:r>
              <a:rPr lang="lt-LT" sz="2000" dirty="0" smtClean="0">
                <a:solidFill>
                  <a:srgbClr val="FF0000"/>
                </a:solidFill>
              </a:rPr>
              <a:t>, santykiuose su kitais fiziniais ir juridiniais asmenimis;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lt-LT" sz="2000" dirty="0" smtClean="0"/>
              <a:t>6) </a:t>
            </a:r>
            <a:r>
              <a:rPr lang="lt-LT" sz="2000" b="1" dirty="0" smtClean="0">
                <a:solidFill>
                  <a:srgbClr val="FF0000"/>
                </a:solidFill>
              </a:rPr>
              <a:t>skatinti jaunimo organizacijų plėtrą regionuose</a:t>
            </a:r>
            <a:r>
              <a:rPr lang="lt-LT" sz="2000" b="1" dirty="0" smtClean="0"/>
              <a:t>.</a:t>
            </a:r>
            <a:endParaRPr lang="en-US" sz="2000" b="1" dirty="0" smtClean="0"/>
          </a:p>
          <a:p>
            <a:r>
              <a:rPr lang="lt-LT" sz="2000" i="1" dirty="0" smtClean="0"/>
              <a:t>Straipsnio pakeitimai:</a:t>
            </a:r>
            <a:endParaRPr lang="en-US" sz="2000" dirty="0" smtClean="0"/>
          </a:p>
          <a:p>
            <a:r>
              <a:rPr lang="lt-LT" sz="2000" i="1" dirty="0" smtClean="0"/>
              <a:t>Nr. </a:t>
            </a:r>
            <a:r>
              <a:rPr lang="lt-LT" sz="2000" i="1" dirty="0" smtClean="0">
                <a:hlinkClick r:id="rId2"/>
              </a:rPr>
              <a:t>X-413</a:t>
            </a:r>
            <a:r>
              <a:rPr lang="lt-LT" sz="2000" i="1" dirty="0" smtClean="0"/>
              <a:t>, 2005-11-22, </a:t>
            </a:r>
            <a:r>
              <a:rPr lang="lt-LT" sz="2000" i="1" dirty="0" err="1" smtClean="0"/>
              <a:t>Žin</a:t>
            </a:r>
            <a:r>
              <a:rPr lang="lt-LT" sz="2000" i="1" dirty="0" smtClean="0"/>
              <a:t>., 2005, Nr. 144-5238 (2005-12-10), i. k. 1051010ISTA000X-413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Jaunimo politikos formavimas ir įgyvendinimas savivaldybėse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t-LT" b="1" dirty="0" smtClean="0"/>
              <a:t>8 straipsnis. Jaunimo politikos formavimas ir įgyvendinimas savivaldybėse</a:t>
            </a:r>
            <a:endParaRPr lang="en-US" dirty="0" smtClean="0"/>
          </a:p>
          <a:p>
            <a:r>
              <a:rPr lang="lt-LT" dirty="0" smtClean="0"/>
              <a:t>1. Savivaldybės institucijos formuoja ir įgyvendina savivaldybės jaunimo politiką.</a:t>
            </a:r>
            <a:endParaRPr lang="en-US" dirty="0" smtClean="0"/>
          </a:p>
          <a:p>
            <a:r>
              <a:rPr lang="lt-LT" dirty="0" smtClean="0"/>
              <a:t>2. Savivaldybės institucijoms atlikti šią funkciją padeda savivaldybės jaunimo reikalų koordinatorius. Jis yra valstybės tarnautojas.</a:t>
            </a:r>
            <a:endParaRPr lang="en-US" dirty="0" smtClean="0"/>
          </a:p>
          <a:p>
            <a:r>
              <a:rPr lang="lt-LT" dirty="0" smtClean="0"/>
              <a:t>3. Savivaldybės tarybos sprendimu gali būti sudaroma nuolatinė (tarybos kadencijos laikotarpiui) ar laikinoji (atskiriems klausimams nagrinėti) savivaldybės jaunimo reikalų taryba. Savivaldybės jaunimo reikalų tarybos nuostatus tvirtina savivaldybės taryba. </a:t>
            </a:r>
            <a:r>
              <a:rPr lang="lt-LT" dirty="0" smtClean="0">
                <a:solidFill>
                  <a:srgbClr val="FF0000"/>
                </a:solidFill>
              </a:rPr>
              <a:t>Savivaldybės jaunimo reikalų taryba sudaroma pariteto principu iš savivaldybės institucijų ir įstaigų bei jaunimo organizacijų atstovų. </a:t>
            </a:r>
            <a:r>
              <a:rPr lang="lt-LT" dirty="0" smtClean="0">
                <a:solidFill>
                  <a:srgbClr val="0070C0"/>
                </a:solidFill>
              </a:rPr>
              <a:t>Jaunimo organizacijų atstovus į savivaldybės jaunimo reikalų tarybą </a:t>
            </a:r>
            <a:r>
              <a:rPr lang="lt-LT" b="1" u="sng" dirty="0" smtClean="0">
                <a:solidFill>
                  <a:srgbClr val="0070C0"/>
                </a:solidFill>
              </a:rPr>
              <a:t>deleguoja regioninė jaunimo organizacijų taryba</a:t>
            </a:r>
            <a:r>
              <a:rPr lang="lt-LT" u="sng" dirty="0" smtClean="0"/>
              <a:t>.</a:t>
            </a:r>
            <a:endParaRPr lang="en-US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1066800"/>
          </a:xfrm>
        </p:spPr>
        <p:txBody>
          <a:bodyPr>
            <a:normAutofit/>
          </a:bodyPr>
          <a:lstStyle/>
          <a:p>
            <a:r>
              <a:rPr lang="lt-LT" sz="2400" b="1" dirty="0" smtClean="0"/>
              <a:t>Kaip užtikrinti jaunimo organizacijų plėtrą, </a:t>
            </a:r>
            <a:r>
              <a:rPr lang="lt-LT" sz="2400" b="1" dirty="0" smtClean="0">
                <a:solidFill>
                  <a:srgbClr val="FF0000"/>
                </a:solidFill>
              </a:rPr>
              <a:t>įvairovę</a:t>
            </a:r>
            <a:r>
              <a:rPr lang="lt-LT" sz="2400" b="1" dirty="0" smtClean="0"/>
              <a:t> ir jaunimo  interesų atstovavimą savivaldybėje? Kai: </a:t>
            </a:r>
            <a:endParaRPr lang="en-US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RJOS “Apvalus stalas” jungia </a:t>
            </a:r>
            <a:r>
              <a:rPr lang="lt-LT" dirty="0" smtClean="0"/>
              <a:t>6 </a:t>
            </a:r>
            <a:r>
              <a:rPr lang="lt-LT" dirty="0" smtClean="0"/>
              <a:t>organizacijas, iš kurių realią veiklą vykdo.......????</a:t>
            </a:r>
          </a:p>
          <a:p>
            <a:r>
              <a:rPr lang="lt-LT" dirty="0" smtClean="0"/>
              <a:t>Su jaunimu dirbančios organizacijos nėra atstovaujamos -  </a:t>
            </a:r>
          </a:p>
          <a:p>
            <a:pPr lvl="1"/>
            <a:r>
              <a:rPr lang="lt-LT" dirty="0" smtClean="0"/>
              <a:t>Lietuvos šaulių sąjungos Alfonso Smetonos šaulių 5-oji rinktinė;</a:t>
            </a:r>
          </a:p>
          <a:p>
            <a:pPr lvl="1"/>
            <a:r>
              <a:rPr lang="en-US" dirty="0" err="1" smtClean="0"/>
              <a:t>Kriaunų</a:t>
            </a:r>
            <a:r>
              <a:rPr lang="en-US" dirty="0" smtClean="0"/>
              <a:t> </a:t>
            </a:r>
            <a:r>
              <a:rPr lang="en-US" dirty="0" err="1" smtClean="0"/>
              <a:t>kaimo</a:t>
            </a:r>
            <a:r>
              <a:rPr lang="en-US" dirty="0" smtClean="0"/>
              <a:t> </a:t>
            </a:r>
            <a:r>
              <a:rPr lang="en-US" dirty="0" err="1" smtClean="0"/>
              <a:t>bendruomenė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Sporto</a:t>
            </a:r>
            <a:r>
              <a:rPr lang="en-US" dirty="0" smtClean="0"/>
              <a:t> </a:t>
            </a:r>
            <a:r>
              <a:rPr lang="en-US" dirty="0" err="1" smtClean="0"/>
              <a:t>klubas</a:t>
            </a:r>
            <a:r>
              <a:rPr lang="en-US" dirty="0" smtClean="0"/>
              <a:t> "</a:t>
            </a:r>
            <a:r>
              <a:rPr lang="en-US" dirty="0" err="1" smtClean="0"/>
              <a:t>Obeliai</a:t>
            </a:r>
            <a:r>
              <a:rPr lang="en-US" dirty="0" smtClean="0"/>
              <a:t>“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Asociacija</a:t>
            </a:r>
            <a:r>
              <a:rPr lang="en-US" dirty="0" smtClean="0"/>
              <a:t> </a:t>
            </a:r>
            <a:r>
              <a:rPr lang="en-US" dirty="0" err="1" smtClean="0"/>
              <a:t>Sporto</a:t>
            </a:r>
            <a:r>
              <a:rPr lang="en-US" dirty="0" smtClean="0"/>
              <a:t> </a:t>
            </a:r>
            <a:r>
              <a:rPr lang="en-US" dirty="0" err="1" smtClean="0"/>
              <a:t>klubas</a:t>
            </a:r>
            <a:r>
              <a:rPr lang="en-US" dirty="0" smtClean="0"/>
              <a:t> ,,</a:t>
            </a:r>
            <a:r>
              <a:rPr lang="en-US" dirty="0" err="1" smtClean="0"/>
              <a:t>Pandėlio</a:t>
            </a:r>
            <a:r>
              <a:rPr lang="en-US" dirty="0" smtClean="0"/>
              <a:t> SK“ 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Rokiškio</a:t>
            </a:r>
            <a:r>
              <a:rPr lang="en-US" dirty="0" smtClean="0"/>
              <a:t> </a:t>
            </a:r>
            <a:r>
              <a:rPr lang="en-US" dirty="0" err="1" smtClean="0"/>
              <a:t>Rajono</a:t>
            </a:r>
            <a:r>
              <a:rPr lang="en-US" dirty="0" smtClean="0"/>
              <a:t> </a:t>
            </a:r>
            <a:r>
              <a:rPr lang="en-US" dirty="0" err="1" smtClean="0"/>
              <a:t>Jaunųjų</a:t>
            </a:r>
            <a:r>
              <a:rPr lang="en-US" dirty="0" smtClean="0"/>
              <a:t> </a:t>
            </a:r>
            <a:r>
              <a:rPr lang="en-US" dirty="0" err="1" smtClean="0"/>
              <a:t>Ūkininkų</a:t>
            </a:r>
            <a:r>
              <a:rPr lang="en-US" dirty="0" smtClean="0"/>
              <a:t> </a:t>
            </a:r>
            <a:r>
              <a:rPr lang="en-US" dirty="0" err="1" smtClean="0"/>
              <a:t>Asociacija</a:t>
            </a:r>
            <a:r>
              <a:rPr lang="lt-LT" dirty="0" smtClean="0"/>
              <a:t>;</a:t>
            </a:r>
          </a:p>
          <a:p>
            <a:pPr lvl="1"/>
            <a:r>
              <a:rPr lang="lt-LT" dirty="0" smtClean="0"/>
              <a:t>Ir kitos......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t-LT" dirty="0" smtClean="0"/>
              <a:t>1. </a:t>
            </a:r>
            <a:r>
              <a:rPr lang="lt-LT" sz="4000" dirty="0" smtClean="0"/>
              <a:t>Apklausa buvo atliekama pagal Rokiškio rajono jaunimo reikalų tarybos 2017 m. lapkričio 8 d. sprendimu Nr. 9 patvirtintą klausimyną;</a:t>
            </a:r>
          </a:p>
          <a:p>
            <a:pPr>
              <a:buNone/>
            </a:pPr>
            <a:r>
              <a:rPr lang="lt-LT" sz="4000" dirty="0" smtClean="0"/>
              <a:t>2. Klausimynus užpildė:</a:t>
            </a:r>
            <a:endParaRPr lang="en-US" sz="4000" dirty="0" smtClean="0"/>
          </a:p>
          <a:p>
            <a:r>
              <a:rPr lang="lt-LT" sz="4000" dirty="0" smtClean="0"/>
              <a:t>Jaunimo organizacijos- 3 (iš 8);</a:t>
            </a:r>
            <a:endParaRPr lang="en-US" sz="4000" dirty="0" smtClean="0"/>
          </a:p>
          <a:p>
            <a:r>
              <a:rPr lang="lt-LT" sz="4000" dirty="0" smtClean="0"/>
              <a:t>Rokiškio jaunimo centras (ADSJ)-1. </a:t>
            </a:r>
            <a:endParaRPr lang="en-US" sz="4000" dirty="0" smtClean="0"/>
          </a:p>
          <a:p>
            <a:pPr>
              <a:buNone/>
            </a:pPr>
            <a:r>
              <a:rPr lang="lt-LT" sz="4000" dirty="0" smtClean="0"/>
              <a:t> 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lt-LT" sz="2000" b="1" dirty="0" smtClean="0"/>
              <a:t>1.  Lietuvoje veikiančių  fondų(Nacionalinių, ES) finansuotus  projektus 2017 metais </a:t>
            </a:r>
            <a:r>
              <a:rPr lang="lt-LT" sz="2000" b="1" dirty="0" smtClean="0">
                <a:solidFill>
                  <a:srgbClr val="FF0000"/>
                </a:solidFill>
              </a:rPr>
              <a:t>įgyvendino RJOS „Apvalus stalas“ ir RJC (atviras darbaus jaunimu):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Jaunimo reikalų departamento prie Socialinės apsaugos ir darbo ministerijos    konkursuose: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2000" b="1" dirty="0" smtClean="0"/>
              <a:t>Regioninėms organizacijoms </a:t>
            </a:r>
            <a:r>
              <a:rPr lang="lt-LT" sz="2000" dirty="0" smtClean="0"/>
              <a:t>-</a:t>
            </a:r>
            <a:r>
              <a:rPr lang="lt-LT" sz="2100" dirty="0">
                <a:solidFill>
                  <a:prstClr val="black"/>
                </a:solidFill>
              </a:rPr>
              <a:t> 1 projektas, 8090 </a:t>
            </a:r>
            <a:r>
              <a:rPr lang="lt-LT" sz="2100" dirty="0" err="1">
                <a:solidFill>
                  <a:prstClr val="black"/>
                </a:solidFill>
              </a:rPr>
              <a:t>eur</a:t>
            </a:r>
            <a:r>
              <a:rPr lang="lt-LT" sz="2100" dirty="0">
                <a:solidFill>
                  <a:prstClr val="black"/>
                </a:solidFill>
              </a:rPr>
              <a:t>, </a:t>
            </a:r>
            <a:r>
              <a:rPr lang="lt-LT" sz="2100" dirty="0" smtClean="0">
                <a:solidFill>
                  <a:prstClr val="black"/>
                </a:solidFill>
              </a:rPr>
              <a:t>350 dalyvių</a:t>
            </a:r>
            <a:r>
              <a:rPr lang="lt-LT" sz="1500" dirty="0" smtClean="0">
                <a:solidFill>
                  <a:prstClr val="black"/>
                </a:solidFill>
              </a:rPr>
              <a:t>. </a:t>
            </a:r>
            <a:r>
              <a:rPr lang="lt-LT" sz="1500" dirty="0" smtClean="0"/>
              <a:t>(2016 m. 1 projektas, 8090 </a:t>
            </a:r>
            <a:r>
              <a:rPr lang="lt-LT" sz="1500" dirty="0" err="1" smtClean="0"/>
              <a:t>eur</a:t>
            </a:r>
            <a:r>
              <a:rPr lang="lt-LT" sz="1500" dirty="0" smtClean="0"/>
              <a:t>, 195 dalyviai).</a:t>
            </a:r>
          </a:p>
          <a:p>
            <a:pPr lvl="1"/>
            <a:endParaRPr lang="en-US" sz="1500" dirty="0" smtClean="0"/>
          </a:p>
          <a:p>
            <a:pPr lvl="1"/>
            <a:r>
              <a:rPr lang="lt-LT" sz="2000" b="1" dirty="0" smtClean="0"/>
              <a:t>Atvirų jaunimo centru /erdvių</a:t>
            </a:r>
            <a:r>
              <a:rPr lang="lt-LT" sz="2000" b="1" dirty="0"/>
              <a:t> </a:t>
            </a:r>
            <a:r>
              <a:rPr lang="lt-LT" sz="2000" b="1" dirty="0" smtClean="0"/>
              <a:t>- </a:t>
            </a:r>
            <a:r>
              <a:rPr lang="lt-LT" sz="2000" dirty="0"/>
              <a:t>1 projektas, </a:t>
            </a:r>
            <a:r>
              <a:rPr lang="lt-LT" sz="2000" dirty="0" smtClean="0"/>
              <a:t>6500 </a:t>
            </a:r>
            <a:r>
              <a:rPr lang="lt-LT" sz="2000" dirty="0" err="1"/>
              <a:t>eur</a:t>
            </a:r>
            <a:r>
              <a:rPr lang="lt-LT" sz="2000" dirty="0"/>
              <a:t>, </a:t>
            </a:r>
            <a:r>
              <a:rPr lang="lt-LT" sz="2000" dirty="0" smtClean="0"/>
              <a:t>170 dalyvių</a:t>
            </a:r>
            <a:r>
              <a:rPr lang="lt-LT" sz="2000" b="1" dirty="0"/>
              <a:t> </a:t>
            </a:r>
            <a:r>
              <a:rPr lang="lt-LT" sz="1500" b="1" dirty="0" smtClean="0"/>
              <a:t>(2016 m. </a:t>
            </a:r>
            <a:r>
              <a:rPr lang="lt-LT" sz="1500" dirty="0" smtClean="0"/>
              <a:t>1 projektas, 2750 </a:t>
            </a:r>
            <a:r>
              <a:rPr lang="lt-LT" sz="1500" dirty="0" err="1" smtClean="0"/>
              <a:t>eur</a:t>
            </a:r>
            <a:r>
              <a:rPr lang="lt-LT" sz="1500" dirty="0" smtClean="0"/>
              <a:t>, 120 dalyvių).</a:t>
            </a:r>
          </a:p>
          <a:p>
            <a:pPr marL="411480" lvl="1" indent="0">
              <a:buNone/>
            </a:pPr>
            <a:endParaRPr lang="en-US" sz="1500" dirty="0" smtClean="0"/>
          </a:p>
          <a:p>
            <a:pPr lvl="1"/>
            <a:r>
              <a:rPr lang="lt-LT" sz="2000" dirty="0" smtClean="0"/>
              <a:t>Partnerystė su Jaunimo reikalų departamentu </a:t>
            </a:r>
            <a:r>
              <a:rPr lang="lt-LT" sz="2000" b="1" dirty="0" smtClean="0"/>
              <a:t>Jaunimo garantijų iniciatyvoje - </a:t>
            </a:r>
            <a:r>
              <a:rPr lang="lt-LT" sz="2000" dirty="0"/>
              <a:t>1 projektas „Atrask save“, </a:t>
            </a:r>
            <a:r>
              <a:rPr lang="lt-LT" sz="2000" dirty="0" smtClean="0"/>
              <a:t>14834 </a:t>
            </a:r>
            <a:r>
              <a:rPr lang="lt-LT" sz="2000" dirty="0" err="1"/>
              <a:t>eur</a:t>
            </a:r>
            <a:r>
              <a:rPr lang="lt-LT" sz="2000" dirty="0"/>
              <a:t>., </a:t>
            </a:r>
            <a:r>
              <a:rPr lang="lt-LT" sz="2000" dirty="0" smtClean="0"/>
              <a:t>90 dalyvių</a:t>
            </a:r>
            <a:r>
              <a:rPr lang="lt-LT" sz="2000" b="1" dirty="0" smtClean="0"/>
              <a:t>                 </a:t>
            </a:r>
            <a:r>
              <a:rPr lang="lt-LT" sz="1500" dirty="0" smtClean="0"/>
              <a:t>(2016 m. 1 projektas „Atrask save“, 8895 </a:t>
            </a:r>
            <a:r>
              <a:rPr lang="lt-LT" sz="1500" dirty="0" err="1" smtClean="0"/>
              <a:t>eur</a:t>
            </a:r>
            <a:r>
              <a:rPr lang="lt-LT" sz="1500" dirty="0" smtClean="0"/>
              <a:t>., 45 dalyviai),</a:t>
            </a:r>
            <a:endParaRPr lang="en-US" sz="15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marL="109728" indent="0">
              <a:buNone/>
            </a:pPr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1.1.</a:t>
            </a:r>
          </a:p>
          <a:p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Socialinės </a:t>
            </a:r>
            <a:r>
              <a:rPr lang="lt-L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apsaugos ir darbo ministerijos konkursai </a:t>
            </a:r>
            <a:r>
              <a:rPr lang="lt-LT" sz="20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www.socmin.lt</a:t>
            </a:r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):</a:t>
            </a:r>
          </a:p>
          <a:p>
            <a:pPr lvl="1"/>
            <a:endParaRPr lang="lt-LT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Jaunimo iniciatyvų programa-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projektas (AS), 2000 </a:t>
            </a:r>
            <a:r>
              <a:rPr lang="lt-LT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40 dalyvių; 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projektas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(JC), 1950 </a:t>
            </a:r>
            <a:r>
              <a:rPr lang="lt-LT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45 dalyviai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  <a:r>
              <a:rPr lang="lt-LT" sz="1800" dirty="0">
                <a:solidFill>
                  <a:srgbClr val="424456">
                    <a:lumMod val="60000"/>
                    <a:lumOff val="40000"/>
                  </a:srgbClr>
                </a:solidFill>
              </a:rPr>
              <a:t> (2016 m. nedalyvauta).</a:t>
            </a:r>
            <a:endParaRPr lang="lt-LT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lt-LT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Tarpinstitucinio</a:t>
            </a:r>
            <a:r>
              <a:rPr lang="lt-LT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bendradarbiavimo jaunimo srityje programa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lt-LT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AS)projektas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2000 </a:t>
            </a:r>
            <a:r>
              <a:rPr lang="lt-LT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40 dalyvių (2016 m. nedalyvauta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lt-LT" sz="2000" dirty="0" smtClean="0"/>
          </a:p>
          <a:p>
            <a:pPr lvl="1"/>
            <a:r>
              <a:rPr lang="lt-LT" sz="2000" dirty="0" smtClean="0"/>
              <a:t>Vaikų </a:t>
            </a:r>
            <a:r>
              <a:rPr lang="lt-LT" sz="2000" dirty="0"/>
              <a:t>dienos centrų finansavimo </a:t>
            </a:r>
            <a:r>
              <a:rPr lang="lt-LT" sz="2000" dirty="0" smtClean="0"/>
              <a:t>programa </a:t>
            </a:r>
            <a:r>
              <a:rPr lang="lt-LT" sz="2000" b="1" dirty="0" smtClean="0"/>
              <a:t>-</a:t>
            </a:r>
            <a:r>
              <a:rPr lang="lt-LT" sz="2000" dirty="0"/>
              <a:t> 1 </a:t>
            </a:r>
            <a:r>
              <a:rPr lang="lt-LT" sz="2000" dirty="0" smtClean="0"/>
              <a:t>(JC) projektas</a:t>
            </a:r>
            <a:r>
              <a:rPr lang="lt-LT" sz="2000" dirty="0"/>
              <a:t>, VDC "Kad būtume drauge", 7250, 20 dalyvių</a:t>
            </a:r>
            <a:r>
              <a:rPr lang="lt-LT" sz="2000" dirty="0" smtClean="0"/>
              <a:t> </a:t>
            </a:r>
            <a:r>
              <a:rPr lang="lt-LT" sz="1400" dirty="0" smtClean="0"/>
              <a:t>(2016 m. 1 </a:t>
            </a:r>
            <a:r>
              <a:rPr lang="lt-LT" sz="1400" dirty="0"/>
              <a:t>projektas, VDC "Kad būtume drauge", 7250, 20 dalyvių</a:t>
            </a:r>
            <a:r>
              <a:rPr lang="lt-LT" sz="1400" dirty="0" smtClean="0"/>
              <a:t>).</a:t>
            </a:r>
          </a:p>
          <a:p>
            <a:pPr lvl="1"/>
            <a:endParaRPr lang="lt-LT" sz="1800" b="1" dirty="0" smtClean="0"/>
          </a:p>
          <a:p>
            <a:pPr lvl="1"/>
            <a:r>
              <a:rPr lang="lt-LT" sz="1800" b="1" dirty="0" smtClean="0"/>
              <a:t>Lietuvos ir Ukrainos jaunimo mainų tarybos fondas</a:t>
            </a:r>
          </a:p>
          <a:p>
            <a:pPr marL="411480" lvl="1" indent="0">
              <a:buNone/>
            </a:pP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- 1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(AS) projektas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5630 </a:t>
            </a:r>
            <a:r>
              <a:rPr lang="lt-LT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 </a:t>
            </a:r>
            <a:r>
              <a:rPr lang="lt-LT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dalyvių (2016 m. nedalyvauta).</a:t>
            </a: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11480" lvl="1" indent="0">
              <a:buNone/>
            </a:pPr>
            <a:endParaRPr lang="lt-LT" sz="1400" dirty="0" smtClean="0"/>
          </a:p>
          <a:p>
            <a:pPr lvl="1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lt-LT" dirty="0" smtClean="0"/>
              <a:t>1.2.</a:t>
            </a:r>
            <a:endParaRPr lang="lt-LT" dirty="0"/>
          </a:p>
          <a:p>
            <a:r>
              <a:rPr lang="lt-LT" sz="3600" dirty="0" smtClean="0"/>
              <a:t>Kiti fondai:</a:t>
            </a:r>
          </a:p>
          <a:p>
            <a:pPr lvl="1"/>
            <a:r>
              <a:rPr lang="lt-LT" dirty="0" smtClean="0"/>
              <a:t>Jaunimo </a:t>
            </a:r>
            <a:r>
              <a:rPr lang="lt-LT" dirty="0"/>
              <a:t>tarptautinio bendradarbiavimo agentūros administruojama programa „Veiklus </a:t>
            </a:r>
            <a:r>
              <a:rPr lang="lt-LT" dirty="0" smtClean="0"/>
              <a:t>jaunimas“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(AS) projektas,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18535 </a:t>
            </a:r>
            <a:r>
              <a:rPr lang="lt-LT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 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dalyvių (2016 m. nedalyvauta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</a:p>
          <a:p>
            <a:pPr marL="411480" lvl="1" indent="0">
              <a:buNone/>
            </a:pPr>
            <a:endParaRPr lang="lt-LT" dirty="0"/>
          </a:p>
          <a:p>
            <a:pPr lvl="1"/>
            <a:r>
              <a:rPr lang="lt-LT" dirty="0" smtClean="0"/>
              <a:t>Maxima </a:t>
            </a:r>
            <a:r>
              <a:rPr lang="lt-LT" dirty="0"/>
              <a:t>LT </a:t>
            </a:r>
            <a:r>
              <a:rPr lang="lt-LT" dirty="0" smtClean="0"/>
              <a:t>UAB</a:t>
            </a:r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- 1 (AS) projektas, </a:t>
            </a:r>
            <a:r>
              <a:rPr lang="lt-LT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11249 </a:t>
            </a:r>
            <a:r>
              <a:rPr lang="lt-LT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</a:t>
            </a:r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dalyvių (2016 m. nedalyvauta</a:t>
            </a:r>
            <a:r>
              <a:rPr lang="lt-LT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</a:p>
          <a:p>
            <a:pPr marL="411480" lvl="1" indent="0">
              <a:buNone/>
            </a:pPr>
            <a:endParaRPr lang="lt-LT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Švietimo mainų paramos </a:t>
            </a:r>
            <a:r>
              <a:rPr lang="lt-L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fondo  </a:t>
            </a:r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Neformaliojo vaikų švietimo programų </a:t>
            </a:r>
            <a:r>
              <a:rPr lang="lt-LT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įgyvendinimo </a:t>
            </a:r>
            <a:r>
              <a:rPr lang="lt-L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vaikų vasaros </a:t>
            </a:r>
            <a:r>
              <a:rPr lang="lt-LT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stovyklų programa - </a:t>
            </a:r>
            <a:r>
              <a:rPr lang="lt-L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(JC) </a:t>
            </a:r>
            <a:r>
              <a:rPr lang="lt-L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projektas, </a:t>
            </a:r>
            <a:r>
              <a:rPr lang="lt-L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657 </a:t>
            </a:r>
            <a:r>
              <a:rPr lang="lt-LT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 dalyvių.</a:t>
            </a:r>
            <a:endParaRPr lang="lt-LT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11480" lvl="1" indent="0">
              <a:buNone/>
            </a:pPr>
            <a:endParaRPr lang="lt-LT" sz="2000" dirty="0"/>
          </a:p>
          <a:p>
            <a:pPr lvl="1"/>
            <a:endParaRPr lang="lt-L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2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000" b="1" dirty="0" smtClean="0"/>
              <a:t>2.  </a:t>
            </a:r>
            <a:r>
              <a:rPr lang="lt-LT" sz="2000" b="1" dirty="0" smtClean="0">
                <a:solidFill>
                  <a:srgbClr val="FF0000"/>
                </a:solidFill>
              </a:rPr>
              <a:t>Savivaldybėje  veikiančių programų  </a:t>
            </a:r>
            <a:r>
              <a:rPr lang="lt-LT" sz="2000" b="1" dirty="0" smtClean="0"/>
              <a:t>finansuotus projektus 2017 metais įgyvendino visos ataskaitas pateikusios organizacijos: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20000"/>
          </a:bodyPr>
          <a:lstStyle/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Vaikų ir jaunimo socializacijos projektų rėmimo programa-</a:t>
            </a:r>
            <a:r>
              <a:rPr lang="lt-LT" sz="2400" dirty="0">
                <a:solidFill>
                  <a:srgbClr val="424456">
                    <a:lumMod val="60000"/>
                    <a:lumOff val="40000"/>
                  </a:srgbClr>
                </a:solidFill>
              </a:rPr>
              <a:t> </a:t>
            </a:r>
            <a:r>
              <a:rPr lang="lt-LT" sz="2400" dirty="0" smtClean="0">
                <a:solidFill>
                  <a:srgbClr val="424456">
                    <a:lumMod val="60000"/>
                    <a:lumOff val="40000"/>
                  </a:srgbClr>
                </a:solidFill>
              </a:rPr>
              <a:t>3 </a:t>
            </a:r>
            <a:r>
              <a:rPr lang="lt-LT" sz="2400" dirty="0">
                <a:solidFill>
                  <a:srgbClr val="424456">
                    <a:lumMod val="60000"/>
                    <a:lumOff val="40000"/>
                  </a:srgbClr>
                </a:solidFill>
              </a:rPr>
              <a:t>projektai, </a:t>
            </a:r>
            <a:r>
              <a:rPr lang="lt-LT" sz="2400" dirty="0" smtClean="0">
                <a:solidFill>
                  <a:srgbClr val="424456">
                    <a:lumMod val="60000"/>
                    <a:lumOff val="40000"/>
                  </a:srgbClr>
                </a:solidFill>
              </a:rPr>
              <a:t>89 dalyviai, 2103 </a:t>
            </a:r>
            <a:r>
              <a:rPr lang="lt-LT" sz="2400" dirty="0" err="1" smtClean="0">
                <a:solidFill>
                  <a:srgbClr val="424456">
                    <a:lumMod val="60000"/>
                    <a:lumOff val="40000"/>
                  </a:srgbClr>
                </a:solidFill>
              </a:rPr>
              <a:t>eur</a:t>
            </a:r>
            <a:r>
              <a:rPr lang="lt-LT" sz="2400" dirty="0" smtClean="0">
                <a:solidFill>
                  <a:srgbClr val="424456">
                    <a:lumMod val="60000"/>
                    <a:lumOff val="40000"/>
                  </a:srgbClr>
                </a:solidFill>
              </a:rPr>
              <a:t>.</a:t>
            </a:r>
            <a:r>
              <a:rPr lang="lt-L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(2016 m.4 projektai, 115 dalyvių, 1717 </a:t>
            </a:r>
            <a:r>
              <a:rPr lang="lt-LT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  <a:endParaRPr lang="en-US" sz="15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Nevyriausybinių organizacijų projektų rėmimo programa -</a:t>
            </a:r>
            <a:r>
              <a:rPr lang="lt-LT" sz="2400" dirty="0" smtClean="0">
                <a:solidFill>
                  <a:srgbClr val="00B050"/>
                </a:solidFill>
              </a:rPr>
              <a:t> </a:t>
            </a:r>
            <a:r>
              <a:rPr lang="lt-LT" sz="2400" dirty="0">
                <a:solidFill>
                  <a:srgbClr val="00B050"/>
                </a:solidFill>
              </a:rPr>
              <a:t>Jaunimo </a:t>
            </a:r>
            <a:r>
              <a:rPr lang="lt-LT" sz="2400" dirty="0" smtClean="0">
                <a:solidFill>
                  <a:srgbClr val="00B050"/>
                </a:solidFill>
              </a:rPr>
              <a:t>6 </a:t>
            </a:r>
            <a:r>
              <a:rPr lang="lt-LT" sz="2400" dirty="0">
                <a:solidFill>
                  <a:srgbClr val="00B050"/>
                </a:solidFill>
              </a:rPr>
              <a:t>projektai, </a:t>
            </a:r>
            <a:r>
              <a:rPr lang="lt-LT" sz="2400" dirty="0" smtClean="0">
                <a:solidFill>
                  <a:srgbClr val="00B050"/>
                </a:solidFill>
              </a:rPr>
              <a:t>107 </a:t>
            </a:r>
            <a:r>
              <a:rPr lang="lt-LT" sz="2400" dirty="0">
                <a:solidFill>
                  <a:srgbClr val="00B050"/>
                </a:solidFill>
              </a:rPr>
              <a:t>dalyviai, 2100 </a:t>
            </a:r>
            <a:r>
              <a:rPr lang="lt-LT" sz="2400" dirty="0" err="1">
                <a:solidFill>
                  <a:srgbClr val="00B050"/>
                </a:solidFill>
              </a:rPr>
              <a:t>eur</a:t>
            </a:r>
            <a:r>
              <a:rPr lang="lt-LT" sz="2400" dirty="0" smtClean="0">
                <a:solidFill>
                  <a:srgbClr val="00B050"/>
                </a:solidFill>
              </a:rPr>
              <a:t>. </a:t>
            </a:r>
            <a:r>
              <a:rPr lang="lt-LT" sz="1500" dirty="0" smtClean="0">
                <a:solidFill>
                  <a:srgbClr val="00B050"/>
                </a:solidFill>
              </a:rPr>
              <a:t>(2016 m. Jaunimo 7 projektai, 624 dalyviai, 2100 </a:t>
            </a:r>
            <a:r>
              <a:rPr lang="lt-LT" sz="1500" dirty="0" err="1" smtClean="0">
                <a:solidFill>
                  <a:srgbClr val="00B050"/>
                </a:solidFill>
              </a:rPr>
              <a:t>eur</a:t>
            </a:r>
            <a:r>
              <a:rPr lang="lt-LT" sz="1500" dirty="0" smtClean="0">
                <a:solidFill>
                  <a:srgbClr val="00B050"/>
                </a:solidFill>
              </a:rPr>
              <a:t>.);</a:t>
            </a:r>
            <a:endParaRPr lang="en-US" sz="1500" dirty="0" smtClean="0">
              <a:solidFill>
                <a:srgbClr val="00B050"/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Neformaliojo vaikų švietimo programa-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 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projektai,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63 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dalyviai,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3371 </a:t>
            </a:r>
            <a:r>
              <a:rPr lang="lt-LT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(2016 m. 3 projektai, 44 dalyviai, 7478 </a:t>
            </a:r>
            <a:r>
              <a:rPr lang="lt-LT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.);</a:t>
            </a:r>
            <a:endParaRPr lang="en-US" sz="15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/>
              <a:t> 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Visuomenės sveikatos rėmimo specialioji programa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projektas, 20 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dalyvių,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 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eur(2016 m. 3 projektai, 670 dalyvių, 750 </a:t>
            </a:r>
            <a:r>
              <a:rPr lang="lt-LT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.);</a:t>
            </a:r>
            <a:endParaRPr lang="en-US" sz="15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Rokiškio rajono savivaldybės tikslinės paskirties lėšų ES ir kitų fondų daliniam finansavimui programa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-1 projektas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350 dalyvių, 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2427 </a:t>
            </a:r>
            <a:r>
              <a:rPr lang="lt-LT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(2016 m. 1 projektas, 195 dalyviai, 2427 </a:t>
            </a:r>
            <a:r>
              <a:rPr lang="lt-LT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</a:p>
          <a:p>
            <a:r>
              <a:rPr lang="pt-BR" sz="2400" dirty="0" smtClean="0">
                <a:solidFill>
                  <a:srgbClr val="00B050"/>
                </a:solidFill>
              </a:rPr>
              <a:t>Statybos </a:t>
            </a:r>
            <a:r>
              <a:rPr lang="pt-BR" sz="2400" dirty="0">
                <a:solidFill>
                  <a:srgbClr val="00B050"/>
                </a:solidFill>
              </a:rPr>
              <a:t>ir infrasrtuktūros plėtros </a:t>
            </a:r>
            <a:r>
              <a:rPr lang="pt-BR" sz="2400" dirty="0" smtClean="0">
                <a:solidFill>
                  <a:srgbClr val="00B050"/>
                </a:solidFill>
              </a:rPr>
              <a:t>programa</a:t>
            </a:r>
            <a:r>
              <a:rPr lang="lt-L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-1 projektas,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4841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(prisidėjimas prie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MaximaLT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projekto)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Jaunimo organizacijų ir Atviro darbo su jaunimu (RJC) projektų lėšos </a:t>
            </a:r>
            <a:r>
              <a:rPr lang="lt-LT" dirty="0" err="1" smtClean="0"/>
              <a:t>Eur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65586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Dalyvių skaičius jaunimo projektuose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06856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 smtClean="0"/>
              <a:t>3. Įgyvendindami  aukščiau paminėtus projektus 2017 m.  Organizuoti renginiai: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dirty="0" smtClean="0"/>
              <a:t>Suorganizuota mokymų, diskusijų, susitikimų ir pan. -45, juose-437 dalyviai </a:t>
            </a:r>
            <a:r>
              <a:rPr lang="lt-LT" sz="1400" dirty="0" smtClean="0"/>
              <a:t>(2016 m.-31 (749 dalyviai);</a:t>
            </a:r>
            <a:endParaRPr lang="en-US" sz="1400" dirty="0" smtClean="0"/>
          </a:p>
          <a:p>
            <a:r>
              <a:rPr lang="lt-LT" sz="2400" dirty="0" smtClean="0">
                <a:solidFill>
                  <a:srgbClr val="FF0000"/>
                </a:solidFill>
              </a:rPr>
              <a:t>Suorganizuota seminarų (kai dalyviai gavo sertifikatus)- 0; (2016 m.-0)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nis">
  <a:themeElements>
    <a:clrScheme name="Urbanistini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ni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ni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420</TotalTime>
  <Words>1504</Words>
  <Application>Microsoft Office PowerPoint</Application>
  <PresentationFormat>Demonstracija ekrane (4:3)</PresentationFormat>
  <Paragraphs>140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18" baseType="lpstr">
      <vt:lpstr>Urbanistinis</vt:lpstr>
      <vt:lpstr>ROKIŠKIO RAJONO JAUNIMO, SU JAUNIMU DIRBANČIŲ ORGANIZACIJŲ, NEFORMALIŲ JAUNIMO GRUPIŲ IR JAUNIMO POLITIKOS SRITYJE DIRBANČIŲ JAUNIMO CENTRŲ/JAUNIMO ERDVIŲ PROJEKTINĖS VEIKLOS ORGANIZAVIMO 2017 metais apklausos  rezultatų pristatymas </vt:lpstr>
      <vt:lpstr>PowerPoint pristatymas</vt:lpstr>
      <vt:lpstr>1.  Lietuvoje veikiančių  fondų(Nacionalinių, ES) finansuotus  projektus 2017 metais įgyvendino RJOS „Apvalus stalas“ ir RJC (atviras darbaus jaunimu): </vt:lpstr>
      <vt:lpstr>PowerPoint pristatymas</vt:lpstr>
      <vt:lpstr>PowerPoint pristatymas</vt:lpstr>
      <vt:lpstr>2.  Savivaldybėje  veikiančių programų  finansuotus projektus 2017 metais įgyvendino visos ataskaitas pateikusios organizacijos: </vt:lpstr>
      <vt:lpstr>Jaunimo organizacijų ir Atviro darbo su jaunimu (RJC) projektų lėšos Eur</vt:lpstr>
      <vt:lpstr>Dalyvių skaičius jaunimo projektuose</vt:lpstr>
      <vt:lpstr>3. Įgyvendindami  aukščiau paminėtus projektus 2017 m.  Organizuoti renginiai: </vt:lpstr>
      <vt:lpstr>4. Visuomenės informavimą apie  svarbiausias jaunimo veiklas  2017 metais įgyvendinant  aukščiau paminėtus projektus vykdė visos organizacijos, pateikusios ataskaitas: </vt:lpstr>
      <vt:lpstr>5. Jaunimo įtraukimas  į aktyvią jaunimo veiklą/projektą </vt:lpstr>
      <vt:lpstr>6. Tarpinstitucinis/tarpžinybinis  bendradarbiavimas, t.y.  pasirašytų bendradarbiavimo sutarčių skaičius- 7: </vt:lpstr>
      <vt:lpstr>7. Labiausiai  pavykęs organizacijos  projektas 2017 m.   (galite pateikti tik nuorodą, jei yra pristatymas internetinėje erdvėje): </vt:lpstr>
      <vt:lpstr>8. Informaciją apie kiekvieną į RJO sąjungą „Apvalus stalas“  įeinančią organizaciją.   </vt:lpstr>
      <vt:lpstr>JPP įstatymo 10 straipsnis</vt:lpstr>
      <vt:lpstr>Jaunimo politikos formavimas ir įgyvendinimas savivaldybėse</vt:lpstr>
      <vt:lpstr>Kaip užtikrinti jaunimo organizacijų plėtrą, įvairovę ir jaunimo  interesų atstovavimą savivaldybėje? Kai: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ROKIŠKIO RAJONO JAUNIMO, SU JAUNIMU DIRBANČIŲ ORGANIZACIJŲ, NEFORMALIŲ JAUNIMO GRUPIŲ IR JAUNIMO POLITIKOS SRITYJE DIRBANČIŲ JAUNIMO CENTRŲ/JAUNIMO ERDVIŲ PROJEKTINĖS VEIKLOS ORGANIZAVIMO 2016 metais apklausos  rezultatų pristatymas </dc:title>
  <cp:lastModifiedBy>Danutė Kniazytė</cp:lastModifiedBy>
  <cp:revision>196</cp:revision>
  <dcterms:modified xsi:type="dcterms:W3CDTF">2017-12-22T13:18:29Z</dcterms:modified>
</cp:coreProperties>
</file>